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3"/>
  </p:notesMasterIdLst>
  <p:sldIdLst>
    <p:sldId id="256" r:id="rId2"/>
    <p:sldId id="258" r:id="rId3"/>
    <p:sldId id="273" r:id="rId4"/>
    <p:sldId id="278" r:id="rId5"/>
    <p:sldId id="274" r:id="rId6"/>
    <p:sldId id="275" r:id="rId7"/>
    <p:sldId id="279" r:id="rId8"/>
    <p:sldId id="276" r:id="rId9"/>
    <p:sldId id="277" r:id="rId10"/>
    <p:sldId id="280" r:id="rId11"/>
    <p:sldId id="266" r:id="rId12"/>
  </p:sldIdLst>
  <p:sldSz cx="12192000" cy="6858000"/>
  <p:notesSz cx="6858000" cy="9144000"/>
  <p:defaultTextStyle>
    <a:defPPr>
      <a:defRPr lang="zh-M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13"/>
    <p:restoredTop sz="94646"/>
  </p:normalViewPr>
  <p:slideViewPr>
    <p:cSldViewPr snapToGrid="0" snapToObjects="1">
      <p:cViewPr varScale="1">
        <p:scale>
          <a:sx n="71" d="100"/>
          <a:sy n="71" d="100"/>
        </p:scale>
        <p:origin x="176" y="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tiff>
</file>

<file path=ppt/media/image4.jpg>
</file>

<file path=ppt/media/image5.tiff>
</file>

<file path=ppt/media/image6.jpe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MO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9D90DA-69A8-EF42-A96F-9B73A665D88C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MO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TW" altLang="en-US"/>
              <a:t>編輯母片文字樣式
第二層
第三層
第四層
第五層</a:t>
            </a:r>
            <a:endParaRPr kumimoji="1" lang="zh-MO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MO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C878DA-AD76-054F-82FB-59FC85D7C09B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4211698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MO" altLang="en-US" dirty="0"/>
              <a:t>大家好，我是容逸朗，今天我要汇报的题目是</a:t>
            </a:r>
            <a:r>
              <a:rPr lang="zh-CN" altLang="zh-MO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澳门</a:t>
            </a:r>
            <a:r>
              <a:rPr lang="zh-CN" altLang="en-US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非博彩</a:t>
            </a:r>
            <a:r>
              <a:rPr lang="zh-CN" altLang="zh-MO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旅游</a:t>
            </a:r>
            <a:r>
              <a:rPr lang="zh-CN" altLang="en-US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业</a:t>
            </a:r>
            <a:r>
              <a:rPr lang="zh-CN" altLang="zh-MO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发展对当地居民的影响</a:t>
            </a:r>
            <a:r>
              <a:rPr lang="zh-TW" altLang="en-US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。</a:t>
            </a:r>
            <a:endParaRPr kumimoji="1" lang="zh-MO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C878DA-AD76-054F-82FB-59FC85D7C09B}" type="slidenum">
              <a:rPr kumimoji="1" lang="zh-MO" altLang="en-US" smtClean="0"/>
              <a:t>1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874746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MO" altLang="en-US" dirty="0"/>
              <a:t>首先，我们来看一下这两幅图片，这是一些旅游景点的图片，可以看見图中人山人海，虽然这是节日时的图片，但对于非节日的日子里，虽不及图中盛况，但也是人滿为患。数据指出，</a:t>
            </a:r>
            <a:r>
              <a:rPr kumimoji="1" lang="en-US" altLang="zh-MO" dirty="0"/>
              <a:t>2019</a:t>
            </a:r>
            <a:r>
              <a:rPr kumimoji="1" lang="zh-MO" altLang="en-US" dirty="0"/>
              <a:t>年全年访澳旅客总人次为</a:t>
            </a:r>
            <a:r>
              <a:rPr kumimoji="1" lang="en-US" altLang="zh-MO" dirty="0"/>
              <a:t>3940</a:t>
            </a:r>
            <a:r>
              <a:rPr kumimoji="1" lang="zh-MO" altLang="en-US" dirty="0"/>
              <a:t>万人，那这个数字是有多誇張呢，請看下一頁</a:t>
            </a:r>
            <a:r>
              <a:rPr kumimoji="1" lang="en-US" altLang="zh-MO" dirty="0"/>
              <a:t>PPT</a:t>
            </a:r>
            <a:r>
              <a:rPr kumimoji="1" lang="zh-MO" altLang="en-US" dirty="0"/>
              <a:t>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C878DA-AD76-054F-82FB-59FC85D7C09B}" type="slidenum">
              <a:rPr kumimoji="1" lang="zh-MO" altLang="en-US" smtClean="0"/>
              <a:t>2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508331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MO" altLang="en-US" dirty="0"/>
              <a:t>我们可以看到，右图蓝色区域是景点的主要分佈区，红色则缓冲区，缓冲区的总面积为</a:t>
            </a:r>
            <a:r>
              <a:rPr kumimoji="1" lang="en-US" altLang="zh-MO" dirty="0"/>
              <a:t>1.6</a:t>
            </a:r>
            <a:r>
              <a:rPr kumimoji="1" lang="zh-MO" altLang="en-US" dirty="0"/>
              <a:t>平方公里，居民数则有</a:t>
            </a:r>
            <a:r>
              <a:rPr kumimoji="1" lang="en-US" altLang="zh-MO" dirty="0"/>
              <a:t>8.76</a:t>
            </a:r>
            <a:r>
              <a:rPr kumimoji="1" lang="zh-MO" altLang="en-US" dirty="0"/>
              <a:t>万人，旅游局的数据指出，平日访澳旅客数字约为</a:t>
            </a:r>
            <a:r>
              <a:rPr kumimoji="1" lang="en-US" altLang="zh-MO" dirty="0"/>
              <a:t>7</a:t>
            </a:r>
            <a:r>
              <a:rPr kumimoji="1" lang="zh-MO" altLang="en-US" dirty="0"/>
              <a:t>至</a:t>
            </a:r>
            <a:r>
              <a:rPr kumimoji="1" lang="en-US" altLang="zh-MO" dirty="0"/>
              <a:t>8</a:t>
            </a:r>
            <a:r>
              <a:rPr kumimoji="1" lang="zh-MO" altLang="en-US" dirty="0"/>
              <a:t>万人，结合另一研究，有</a:t>
            </a:r>
            <a:r>
              <a:rPr kumimoji="1" lang="en-US" altLang="zh-MO" dirty="0"/>
              <a:t>93%</a:t>
            </a:r>
            <a:r>
              <a:rPr kumimoji="1" lang="zh-MO" altLang="en-US" dirty="0"/>
              <a:t>的旅客会到上图蓝色区域参观，也就是说，在上图区域內，每天每平方公里土地上会有的</a:t>
            </a:r>
            <a:r>
              <a:rPr kumimoji="1" lang="en-US" altLang="zh-MO" dirty="0"/>
              <a:t>10</a:t>
            </a:r>
            <a:r>
              <a:rPr kumimoji="1" lang="zh-MO" altLang="en-US" dirty="0"/>
              <a:t>万人，这是一个相当誇張的数字，这是我研究非博彩旅游业对居民的影響的原因。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C878DA-AD76-054F-82FB-59FC85D7C09B}" type="slidenum">
              <a:rPr kumimoji="1" lang="zh-MO" altLang="en-US" smtClean="0"/>
              <a:t>3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851746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MO" altLang="en-US" dirty="0"/>
              <a:t>那为什么要研究呢，那是因为博彩业的研究很多，但非博彩旅遊的研究则相当缺乏，但从我刚才的分析中可以發现，</a:t>
            </a:r>
            <a:r>
              <a:rPr kumimoji="1" lang="zh-CN" altLang="zh-MO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非博彩旅游对澳门居民的日常生活影响更大</a:t>
            </a:r>
            <a:r>
              <a:rPr kumimoji="1" lang="zh-CN" altLang="en-US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的。</a:t>
            </a:r>
            <a:endParaRPr kumimoji="1" lang="zh-MO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C878DA-AD76-054F-82FB-59FC85D7C09B}" type="slidenum">
              <a:rPr kumimoji="1" lang="zh-MO" altLang="en-US" smtClean="0"/>
              <a:t>4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389733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MO" altLang="en-US" dirty="0"/>
              <a:t>接下来讲一下我的研究方法，首先我把对居民的</a:t>
            </a:r>
            <a:r>
              <a:rPr kumimoji="1" lang="zh-MO" altLang="en-US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影响进行分类，分別是社会及文化，经济及自然环境，当然，这并不是随便分的，我在划分的时候参考了</a:t>
            </a:r>
            <a:r>
              <a:rPr kumimoji="1" lang="en-US" altLang="zh-MO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《</a:t>
            </a:r>
            <a:r>
              <a:rPr kumimoji="1" lang="zh-MO" altLang="en-US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旅遊导论</a:t>
            </a:r>
            <a:r>
              <a:rPr kumimoji="1" lang="en-US" altLang="zh-MO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》</a:t>
            </a:r>
            <a:r>
              <a:rPr kumimoji="1" lang="zh-MO" altLang="en-US" sz="1200" dirty="0">
                <a:latin typeface="Songti SC" panose="02010600040101010101" pitchFamily="2" charset="-122"/>
                <a:ea typeface="Songti SC" panose="02010600040101010101" pitchFamily="2" charset="-122"/>
              </a:rPr>
              <a:t>这本书。</a:t>
            </a:r>
          </a:p>
          <a:p>
            <a:endParaRPr kumimoji="1" lang="zh-MO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C878DA-AD76-054F-82FB-59FC85D7C09B}" type="slidenum">
              <a:rPr kumimoji="1" lang="zh-MO" altLang="en-US" smtClean="0"/>
              <a:t>5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570640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MO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C878DA-AD76-054F-82FB-59FC85D7C09B}" type="slidenum">
              <a:rPr kumimoji="1" lang="zh-MO" altLang="en-US" smtClean="0"/>
              <a:t>6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658600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MO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C878DA-AD76-054F-82FB-59FC85D7C09B}" type="slidenum">
              <a:rPr kumimoji="1" lang="zh-MO" altLang="en-US" smtClean="0"/>
              <a:t>10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717552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476549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3048163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37958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776011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06094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503749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068014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056811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3679357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035597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284598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EF466-144B-654D-A489-17710C272A0F}" type="datetimeFigureOut">
              <a:rPr kumimoji="1" lang="zh-MO" altLang="en-US" smtClean="0"/>
              <a:t>23/12/20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918A6-3A7F-8D4A-952E-AE1ABC7FF35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420722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76E6BA-A047-C547-8CBC-06A818C82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75930" y="2625396"/>
            <a:ext cx="5835650" cy="1382985"/>
          </a:xfrm>
        </p:spPr>
        <p:txBody>
          <a:bodyPr>
            <a:normAutofit fontScale="90000"/>
          </a:bodyPr>
          <a:lstStyle/>
          <a:p>
            <a:r>
              <a:rPr lang="zh-CN" altLang="zh-MO" sz="4800" dirty="0">
                <a:latin typeface="Songti SC" panose="02010600040101010101" pitchFamily="2" charset="-122"/>
                <a:ea typeface="Songti SC" panose="02010600040101010101" pitchFamily="2" charset="-122"/>
              </a:rPr>
              <a:t>澳门</a:t>
            </a:r>
            <a:r>
              <a:rPr lang="zh-CN" altLang="en-US" sz="4800" dirty="0">
                <a:latin typeface="Songti SC" panose="02010600040101010101" pitchFamily="2" charset="-122"/>
                <a:ea typeface="Songti SC" panose="02010600040101010101" pitchFamily="2" charset="-122"/>
              </a:rPr>
              <a:t>非博彩</a:t>
            </a:r>
            <a:r>
              <a:rPr lang="zh-CN" altLang="zh-MO" sz="4800" dirty="0">
                <a:latin typeface="Songti SC" panose="02010600040101010101" pitchFamily="2" charset="-122"/>
                <a:ea typeface="Songti SC" panose="02010600040101010101" pitchFamily="2" charset="-122"/>
              </a:rPr>
              <a:t>旅游</a:t>
            </a:r>
            <a:r>
              <a:rPr lang="zh-CN" altLang="en-US" sz="4800" dirty="0">
                <a:latin typeface="Songti SC" panose="02010600040101010101" pitchFamily="2" charset="-122"/>
                <a:ea typeface="Songti SC" panose="02010600040101010101" pitchFamily="2" charset="-122"/>
              </a:rPr>
              <a:t>业</a:t>
            </a:r>
            <a:r>
              <a:rPr lang="zh-CN" altLang="zh-MO" sz="4800" dirty="0">
                <a:latin typeface="Songti SC" panose="02010600040101010101" pitchFamily="2" charset="-122"/>
                <a:ea typeface="Songti SC" panose="02010600040101010101" pitchFamily="2" charset="-122"/>
              </a:rPr>
              <a:t>发展对当地居民的影响</a:t>
            </a:r>
            <a:r>
              <a:rPr lang="zh-TW" altLang="zh-MO" sz="4800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endParaRPr kumimoji="1" lang="zh-MO" altLang="en-US" sz="48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9FE1A7C-55CE-E144-9BAE-E05C9CF6F5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57700"/>
            <a:ext cx="9144000" cy="800100"/>
          </a:xfrm>
        </p:spPr>
        <p:txBody>
          <a:bodyPr>
            <a:normAutofit fontScale="92500" lnSpcReduction="10000"/>
          </a:bodyPr>
          <a:lstStyle/>
          <a:p>
            <a:r>
              <a:rPr kumimoji="1" lang="zh-MO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容逸朗 </a:t>
            </a:r>
            <a:r>
              <a:rPr kumimoji="1" lang="en-US" altLang="zh-MO" dirty="0">
                <a:latin typeface="Songti SC" panose="02010600040101010101" pitchFamily="2" charset="-122"/>
                <a:ea typeface="Songti SC" panose="02010600040101010101" pitchFamily="2" charset="-122"/>
              </a:rPr>
              <a:t>2020010869</a:t>
            </a:r>
          </a:p>
          <a:p>
            <a:r>
              <a:rPr kumimoji="1" lang="en-US" altLang="zh-MO" dirty="0">
                <a:latin typeface="Songti SC" panose="02010600040101010101" pitchFamily="2" charset="-122"/>
                <a:ea typeface="Songti SC" panose="02010600040101010101" pitchFamily="2" charset="-122"/>
              </a:rPr>
              <a:t>rongyl20@mails.tsinghua.edu.cn</a:t>
            </a:r>
          </a:p>
          <a:p>
            <a:endParaRPr kumimoji="1" lang="zh-MO" altLang="en-US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7F352A3-6F13-794E-816F-E3F108B5FAF1}"/>
              </a:ext>
            </a:extLst>
          </p:cNvPr>
          <p:cNvCxnSpPr>
            <a:cxnSpLocks/>
          </p:cNvCxnSpPr>
          <p:nvPr/>
        </p:nvCxnSpPr>
        <p:spPr>
          <a:xfrm>
            <a:off x="2677839" y="2453288"/>
            <a:ext cx="690431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4416575A-0624-B944-971D-1D777F8F01CD}"/>
              </a:ext>
            </a:extLst>
          </p:cNvPr>
          <p:cNvCxnSpPr>
            <a:cxnSpLocks/>
          </p:cNvCxnSpPr>
          <p:nvPr/>
        </p:nvCxnSpPr>
        <p:spPr>
          <a:xfrm>
            <a:off x="2641600" y="4285592"/>
            <a:ext cx="690431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3" name="圖片 12">
            <a:extLst>
              <a:ext uri="{FF2B5EF4-FFF2-40B4-BE49-F238E27FC236}">
                <a16:creationId xmlns:a16="http://schemas.microsoft.com/office/drawing/2014/main" id="{169D82B6-A632-AF43-81D6-25EB359C3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6903" y="272694"/>
            <a:ext cx="689415" cy="69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53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B2ADAF5-4A96-D74F-941E-082E24D46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6903" y="272694"/>
            <a:ext cx="689415" cy="692506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7F352A3-6F13-794E-816F-E3F108B5FAF1}"/>
              </a:ext>
            </a:extLst>
          </p:cNvPr>
          <p:cNvCxnSpPr>
            <a:cxnSpLocks/>
          </p:cNvCxnSpPr>
          <p:nvPr/>
        </p:nvCxnSpPr>
        <p:spPr>
          <a:xfrm>
            <a:off x="271189" y="64445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30DB897-2F7D-3146-A6BC-386E5FD36DA8}"/>
              </a:ext>
            </a:extLst>
          </p:cNvPr>
          <p:cNvCxnSpPr>
            <a:cxnSpLocks/>
          </p:cNvCxnSpPr>
          <p:nvPr/>
        </p:nvCxnSpPr>
        <p:spPr>
          <a:xfrm>
            <a:off x="271189" y="10724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副標題 2">
            <a:extLst>
              <a:ext uri="{FF2B5EF4-FFF2-40B4-BE49-F238E27FC236}">
                <a16:creationId xmlns:a16="http://schemas.microsoft.com/office/drawing/2014/main" id="{EED4AA71-684F-2544-A31F-27D29E937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337208"/>
            <a:ext cx="9144000" cy="627992"/>
          </a:xfrm>
        </p:spPr>
        <p:txBody>
          <a:bodyPr>
            <a:normAutofit/>
          </a:bodyPr>
          <a:lstStyle/>
          <a:p>
            <a:pPr algn="l"/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找出原因，那之后⋯⋯</a:t>
            </a: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D726B9B9-5235-2C46-A745-8CDA1B5D93BD}"/>
              </a:ext>
            </a:extLst>
          </p:cNvPr>
          <p:cNvSpPr txBox="1">
            <a:spLocks/>
          </p:cNvSpPr>
          <p:nvPr/>
        </p:nvSpPr>
        <p:spPr>
          <a:xfrm>
            <a:off x="723900" y="1810872"/>
            <a:ext cx="10894359" cy="43389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如何解决问题？</a:t>
            </a:r>
          </a:p>
          <a:p>
            <a:endParaRPr kumimoji="1" lang="zh-MO" altLang="en-US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不对游客数量加以控制，可以解决问题吗？</a:t>
            </a:r>
          </a:p>
          <a:p>
            <a:endParaRPr kumimoji="1" lang="zh-MO" altLang="en-US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如果只能控制游客数量，那么是要保持经济增长，</a:t>
            </a:r>
          </a:p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还是解决居民的需求？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170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59FE1A7C-55CE-E144-9BAE-E05C9CF6F5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34000"/>
            <a:ext cx="9144000" cy="800100"/>
          </a:xfrm>
        </p:spPr>
        <p:txBody>
          <a:bodyPr>
            <a:normAutofit fontScale="92500" lnSpcReduction="10000"/>
          </a:bodyPr>
          <a:lstStyle/>
          <a:p>
            <a:r>
              <a:rPr kumimoji="1" lang="zh-MO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如果对我的长文有兴趣或疑问，欢迎加微信共同探讨～</a:t>
            </a:r>
            <a:endParaRPr kumimoji="1" lang="en-US" altLang="zh-MO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zh-MO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邮箱：</a:t>
            </a:r>
            <a:r>
              <a:rPr kumimoji="1" lang="en-US" altLang="zh-MO" dirty="0">
                <a:latin typeface="Songti SC" panose="02010600040101010101" pitchFamily="2" charset="-122"/>
                <a:ea typeface="Songti SC" panose="02010600040101010101" pitchFamily="2" charset="-122"/>
              </a:rPr>
              <a:t>rongyl20@mails.tsinghua.edu.cn</a:t>
            </a:r>
          </a:p>
          <a:p>
            <a:endParaRPr kumimoji="1" lang="zh-MO" altLang="en-US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7F352A3-6F13-794E-816F-E3F108B5FAF1}"/>
              </a:ext>
            </a:extLst>
          </p:cNvPr>
          <p:cNvCxnSpPr>
            <a:cxnSpLocks/>
          </p:cNvCxnSpPr>
          <p:nvPr/>
        </p:nvCxnSpPr>
        <p:spPr>
          <a:xfrm>
            <a:off x="2641600" y="1526188"/>
            <a:ext cx="690431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4416575A-0624-B944-971D-1D777F8F01CD}"/>
              </a:ext>
            </a:extLst>
          </p:cNvPr>
          <p:cNvCxnSpPr>
            <a:cxnSpLocks/>
          </p:cNvCxnSpPr>
          <p:nvPr/>
        </p:nvCxnSpPr>
        <p:spPr>
          <a:xfrm>
            <a:off x="2641600" y="5161892"/>
            <a:ext cx="690431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" name="圖片 8">
            <a:extLst>
              <a:ext uri="{FF2B5EF4-FFF2-40B4-BE49-F238E27FC236}">
                <a16:creationId xmlns:a16="http://schemas.microsoft.com/office/drawing/2014/main" id="{3BA6D78E-E7FD-444A-B36E-BEF218680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6903" y="272694"/>
            <a:ext cx="689415" cy="692506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20AA54C0-361B-C94D-B702-81991B1905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43" t="33332" r="12798" b="24835"/>
          <a:stretch/>
        </p:blipFill>
        <p:spPr>
          <a:xfrm>
            <a:off x="4432299" y="1698295"/>
            <a:ext cx="3278429" cy="329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062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59FE1A7C-55CE-E144-9BAE-E05C9CF6F5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337208"/>
            <a:ext cx="9144000" cy="627992"/>
          </a:xfrm>
        </p:spPr>
        <p:txBody>
          <a:bodyPr>
            <a:normAutofit/>
          </a:bodyPr>
          <a:lstStyle/>
          <a:p>
            <a:pPr algn="l"/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研究背景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B2ADAF5-4A96-D74F-941E-082E24D46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6903" y="272694"/>
            <a:ext cx="689415" cy="692506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7F352A3-6F13-794E-816F-E3F108B5FAF1}"/>
              </a:ext>
            </a:extLst>
          </p:cNvPr>
          <p:cNvCxnSpPr>
            <a:cxnSpLocks/>
          </p:cNvCxnSpPr>
          <p:nvPr/>
        </p:nvCxnSpPr>
        <p:spPr>
          <a:xfrm>
            <a:off x="271189" y="64445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30DB897-2F7D-3146-A6BC-386E5FD36DA8}"/>
              </a:ext>
            </a:extLst>
          </p:cNvPr>
          <p:cNvCxnSpPr>
            <a:cxnSpLocks/>
          </p:cNvCxnSpPr>
          <p:nvPr/>
        </p:nvCxnSpPr>
        <p:spPr>
          <a:xfrm>
            <a:off x="271189" y="10724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" name="圖片 5">
            <a:extLst>
              <a:ext uri="{FF2B5EF4-FFF2-40B4-BE49-F238E27FC236}">
                <a16:creationId xmlns:a16="http://schemas.microsoft.com/office/drawing/2014/main" id="{9423A6E0-F81B-C043-9052-CFC1F318AA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" y="1765299"/>
            <a:ext cx="5162551" cy="34417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7940EB8-FC31-004D-902B-109EBFFF59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5968" y="1765299"/>
            <a:ext cx="5162550" cy="3441700"/>
          </a:xfrm>
          <a:prstGeom prst="rect">
            <a:avLst/>
          </a:prstGeom>
        </p:spPr>
      </p:pic>
      <p:sp>
        <p:nvSpPr>
          <p:cNvPr id="15" name="副標題 2">
            <a:extLst>
              <a:ext uri="{FF2B5EF4-FFF2-40B4-BE49-F238E27FC236}">
                <a16:creationId xmlns:a16="http://schemas.microsoft.com/office/drawing/2014/main" id="{FD51041B-553E-3E46-B7CE-B022BB95BE0A}"/>
              </a:ext>
            </a:extLst>
          </p:cNvPr>
          <p:cNvSpPr txBox="1">
            <a:spLocks/>
          </p:cNvSpPr>
          <p:nvPr/>
        </p:nvSpPr>
        <p:spPr>
          <a:xfrm>
            <a:off x="723900" y="5492091"/>
            <a:ext cx="10874618" cy="627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MO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2019</a:t>
            </a:r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年旅客总数：</a:t>
            </a:r>
            <a:r>
              <a:rPr kumimoji="1" lang="en-US" altLang="zh-MO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3940</a:t>
            </a:r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万人次</a:t>
            </a:r>
          </a:p>
        </p:txBody>
      </p:sp>
    </p:spTree>
    <p:extLst>
      <p:ext uri="{BB962C8B-B14F-4D97-AF65-F5344CB8AC3E}">
        <p14:creationId xmlns:p14="http://schemas.microsoft.com/office/powerpoint/2010/main" val="2009073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59FE1A7C-55CE-E144-9BAE-E05C9CF6F5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337208"/>
            <a:ext cx="9144000" cy="627992"/>
          </a:xfrm>
        </p:spPr>
        <p:txBody>
          <a:bodyPr>
            <a:normAutofit/>
          </a:bodyPr>
          <a:lstStyle/>
          <a:p>
            <a:pPr algn="l"/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研究背景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B2ADAF5-4A96-D74F-941E-082E24D46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6903" y="272694"/>
            <a:ext cx="689415" cy="692506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7F352A3-6F13-794E-816F-E3F108B5FAF1}"/>
              </a:ext>
            </a:extLst>
          </p:cNvPr>
          <p:cNvCxnSpPr>
            <a:cxnSpLocks/>
          </p:cNvCxnSpPr>
          <p:nvPr/>
        </p:nvCxnSpPr>
        <p:spPr>
          <a:xfrm>
            <a:off x="271189" y="64445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30DB897-2F7D-3146-A6BC-386E5FD36DA8}"/>
              </a:ext>
            </a:extLst>
          </p:cNvPr>
          <p:cNvCxnSpPr>
            <a:cxnSpLocks/>
          </p:cNvCxnSpPr>
          <p:nvPr/>
        </p:nvCxnSpPr>
        <p:spPr>
          <a:xfrm>
            <a:off x="271189" y="10724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" name="圖片 8">
            <a:extLst>
              <a:ext uri="{FF2B5EF4-FFF2-40B4-BE49-F238E27FC236}">
                <a16:creationId xmlns:a16="http://schemas.microsoft.com/office/drawing/2014/main" id="{16A370E7-D13F-E94D-ABE0-CB27680CD4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012" y="1355939"/>
            <a:ext cx="3302731" cy="4754407"/>
          </a:xfrm>
          <a:prstGeom prst="rect">
            <a:avLst/>
          </a:prstGeom>
        </p:spPr>
      </p:pic>
      <p:sp>
        <p:nvSpPr>
          <p:cNvPr id="11" name="副標題 2">
            <a:extLst>
              <a:ext uri="{FF2B5EF4-FFF2-40B4-BE49-F238E27FC236}">
                <a16:creationId xmlns:a16="http://schemas.microsoft.com/office/drawing/2014/main" id="{D93F33B5-A9C9-5E49-8CF5-6FF046B13B76}"/>
              </a:ext>
            </a:extLst>
          </p:cNvPr>
          <p:cNvSpPr txBox="1">
            <a:spLocks/>
          </p:cNvSpPr>
          <p:nvPr/>
        </p:nvSpPr>
        <p:spPr>
          <a:xfrm>
            <a:off x="1270000" y="1406738"/>
            <a:ext cx="5219700" cy="47036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algn="l"/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居民总数：</a:t>
            </a:r>
            <a:r>
              <a:rPr kumimoji="1" lang="en-US" altLang="zh-MO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	8.76</a:t>
            </a:r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万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总面积：</a:t>
            </a:r>
            <a:r>
              <a:rPr kumimoji="1" lang="en-US" altLang="zh-MO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	1.6km</a:t>
            </a:r>
            <a:r>
              <a:rPr kumimoji="1" lang="en-US" altLang="zh-MO" sz="3600" baseline="30000" dirty="0">
                <a:latin typeface="Songti SC" panose="02010600040101010101" pitchFamily="2" charset="-122"/>
                <a:ea typeface="Songti SC" panose="02010600040101010101" pitchFamily="2" charset="-122"/>
              </a:rPr>
              <a:t>2</a:t>
            </a:r>
          </a:p>
          <a:p>
            <a:pPr algn="l"/>
            <a:endParaRPr kumimoji="1" lang="en-US" altLang="zh-MO" sz="3600" baseline="300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  如何接待</a:t>
            </a:r>
            <a:r>
              <a:rPr kumimoji="1" lang="en-US" altLang="zh-MO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3940</a:t>
            </a:r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万旅客？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7628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59FE1A7C-55CE-E144-9BAE-E05C9CF6F5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337208"/>
            <a:ext cx="9144000" cy="627992"/>
          </a:xfrm>
        </p:spPr>
        <p:txBody>
          <a:bodyPr>
            <a:normAutofit/>
          </a:bodyPr>
          <a:lstStyle/>
          <a:p>
            <a:pPr algn="l"/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为什么要研究？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B2ADAF5-4A96-D74F-941E-082E24D46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6903" y="272694"/>
            <a:ext cx="689415" cy="692506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7F352A3-6F13-794E-816F-E3F108B5FAF1}"/>
              </a:ext>
            </a:extLst>
          </p:cNvPr>
          <p:cNvCxnSpPr>
            <a:cxnSpLocks/>
          </p:cNvCxnSpPr>
          <p:nvPr/>
        </p:nvCxnSpPr>
        <p:spPr>
          <a:xfrm>
            <a:off x="271189" y="64445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30DB897-2F7D-3146-A6BC-386E5FD36DA8}"/>
              </a:ext>
            </a:extLst>
          </p:cNvPr>
          <p:cNvCxnSpPr>
            <a:cxnSpLocks/>
          </p:cNvCxnSpPr>
          <p:nvPr/>
        </p:nvCxnSpPr>
        <p:spPr>
          <a:xfrm>
            <a:off x="271189" y="10724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副標題 2">
            <a:extLst>
              <a:ext uri="{FF2B5EF4-FFF2-40B4-BE49-F238E27FC236}">
                <a16:creationId xmlns:a16="http://schemas.microsoft.com/office/drawing/2014/main" id="{D93F33B5-A9C9-5E49-8CF5-6FF046B13B76}"/>
              </a:ext>
            </a:extLst>
          </p:cNvPr>
          <p:cNvSpPr txBox="1">
            <a:spLocks/>
          </p:cNvSpPr>
          <p:nvPr/>
        </p:nvSpPr>
        <p:spPr>
          <a:xfrm>
            <a:off x="1692835" y="2410786"/>
            <a:ext cx="8806330" cy="3254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现今研究主要集中于博彩业。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algn="l"/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algn="l"/>
            <a:r>
              <a:rPr kumimoji="1" lang="zh-CN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但</a:t>
            </a:r>
            <a:r>
              <a:rPr kumimoji="1" lang="zh-CN" altLang="zh-MO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与博彩业相比，非博彩旅游对澳门居民的日常生活影响更大</a:t>
            </a:r>
            <a:r>
              <a:rPr kumimoji="1" lang="zh-TW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。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4936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B2ADAF5-4A96-D74F-941E-082E24D46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6903" y="272694"/>
            <a:ext cx="689415" cy="692506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7F352A3-6F13-794E-816F-E3F108B5FAF1}"/>
              </a:ext>
            </a:extLst>
          </p:cNvPr>
          <p:cNvCxnSpPr>
            <a:cxnSpLocks/>
          </p:cNvCxnSpPr>
          <p:nvPr/>
        </p:nvCxnSpPr>
        <p:spPr>
          <a:xfrm>
            <a:off x="271189" y="64445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30DB897-2F7D-3146-A6BC-386E5FD36DA8}"/>
              </a:ext>
            </a:extLst>
          </p:cNvPr>
          <p:cNvCxnSpPr>
            <a:cxnSpLocks/>
          </p:cNvCxnSpPr>
          <p:nvPr/>
        </p:nvCxnSpPr>
        <p:spPr>
          <a:xfrm>
            <a:off x="271189" y="10724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副標題 2">
            <a:extLst>
              <a:ext uri="{FF2B5EF4-FFF2-40B4-BE49-F238E27FC236}">
                <a16:creationId xmlns:a16="http://schemas.microsoft.com/office/drawing/2014/main" id="{E6C91334-B04C-9B49-9E4B-FC2EFCBFED6E}"/>
              </a:ext>
            </a:extLst>
          </p:cNvPr>
          <p:cNvSpPr txBox="1">
            <a:spLocks/>
          </p:cNvSpPr>
          <p:nvPr/>
        </p:nvSpPr>
        <p:spPr>
          <a:xfrm>
            <a:off x="4095750" y="2298849"/>
            <a:ext cx="3924300" cy="627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社会及文化</a:t>
            </a: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78417F85-1447-294E-8AB6-593BB1D46936}"/>
              </a:ext>
            </a:extLst>
          </p:cNvPr>
          <p:cNvSpPr txBox="1">
            <a:spLocks/>
          </p:cNvSpPr>
          <p:nvPr/>
        </p:nvSpPr>
        <p:spPr>
          <a:xfrm>
            <a:off x="4095750" y="3311853"/>
            <a:ext cx="3924300" cy="627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经济</a:t>
            </a: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68A6F97E-50E1-B041-9435-286F3F9844E9}"/>
              </a:ext>
            </a:extLst>
          </p:cNvPr>
          <p:cNvSpPr txBox="1">
            <a:spLocks/>
          </p:cNvSpPr>
          <p:nvPr/>
        </p:nvSpPr>
        <p:spPr>
          <a:xfrm>
            <a:off x="4095750" y="4324857"/>
            <a:ext cx="3924300" cy="627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自然环境</a:t>
            </a:r>
          </a:p>
        </p:txBody>
      </p:sp>
      <p:sp>
        <p:nvSpPr>
          <p:cNvPr id="14" name="副標題 2">
            <a:extLst>
              <a:ext uri="{FF2B5EF4-FFF2-40B4-BE49-F238E27FC236}">
                <a16:creationId xmlns:a16="http://schemas.microsoft.com/office/drawing/2014/main" id="{EED4AA71-684F-2544-A31F-27D29E937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337208"/>
            <a:ext cx="9144000" cy="627992"/>
          </a:xfrm>
        </p:spPr>
        <p:txBody>
          <a:bodyPr>
            <a:normAutofit/>
          </a:bodyPr>
          <a:lstStyle/>
          <a:p>
            <a:pPr algn="l"/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对居民的影响</a:t>
            </a:r>
          </a:p>
        </p:txBody>
      </p:sp>
    </p:spTree>
    <p:extLst>
      <p:ext uri="{BB962C8B-B14F-4D97-AF65-F5344CB8AC3E}">
        <p14:creationId xmlns:p14="http://schemas.microsoft.com/office/powerpoint/2010/main" val="2185704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B2ADAF5-4A96-D74F-941E-082E24D46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6903" y="272694"/>
            <a:ext cx="689415" cy="692506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7F352A3-6F13-794E-816F-E3F108B5FAF1}"/>
              </a:ext>
            </a:extLst>
          </p:cNvPr>
          <p:cNvCxnSpPr>
            <a:cxnSpLocks/>
          </p:cNvCxnSpPr>
          <p:nvPr/>
        </p:nvCxnSpPr>
        <p:spPr>
          <a:xfrm>
            <a:off x="271189" y="64445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30DB897-2F7D-3146-A6BC-386E5FD36DA8}"/>
              </a:ext>
            </a:extLst>
          </p:cNvPr>
          <p:cNvCxnSpPr>
            <a:cxnSpLocks/>
          </p:cNvCxnSpPr>
          <p:nvPr/>
        </p:nvCxnSpPr>
        <p:spPr>
          <a:xfrm>
            <a:off x="271189" y="10724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副標題 2">
            <a:extLst>
              <a:ext uri="{FF2B5EF4-FFF2-40B4-BE49-F238E27FC236}">
                <a16:creationId xmlns:a16="http://schemas.microsoft.com/office/drawing/2014/main" id="{EED4AA71-684F-2544-A31F-27D29E937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337208"/>
            <a:ext cx="9144000" cy="627992"/>
          </a:xfrm>
        </p:spPr>
        <p:txBody>
          <a:bodyPr>
            <a:normAutofit/>
          </a:bodyPr>
          <a:lstStyle/>
          <a:p>
            <a:pPr algn="l"/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社会及文化方面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FC459DA4-E384-CB4A-BA2B-9274805D0E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194" y="1831444"/>
            <a:ext cx="5071311" cy="3854196"/>
          </a:xfrm>
          <a:prstGeom prst="rect">
            <a:avLst/>
          </a:prstGeom>
        </p:spPr>
      </p:pic>
      <p:sp>
        <p:nvSpPr>
          <p:cNvPr id="13" name="副標題 2">
            <a:extLst>
              <a:ext uri="{FF2B5EF4-FFF2-40B4-BE49-F238E27FC236}">
                <a16:creationId xmlns:a16="http://schemas.microsoft.com/office/drawing/2014/main" id="{742FFC0D-5CE9-7B45-B120-9BCE136429B9}"/>
              </a:ext>
            </a:extLst>
          </p:cNvPr>
          <p:cNvSpPr txBox="1">
            <a:spLocks/>
          </p:cNvSpPr>
          <p:nvPr/>
        </p:nvSpPr>
        <p:spPr>
          <a:xfrm>
            <a:off x="6360299" y="2334515"/>
            <a:ext cx="5071311" cy="627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MO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2007</a:t>
            </a:r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年 </a:t>
            </a:r>
            <a:r>
              <a:rPr kumimoji="1" lang="en-US" altLang="zh-MO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“</a:t>
            </a:r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护塔行动</a:t>
            </a:r>
            <a:r>
              <a:rPr kumimoji="1" lang="en-US" altLang="zh-MO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”</a:t>
            </a:r>
            <a:endParaRPr kumimoji="1" lang="zh-MO" altLang="en-US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15" name="副標題 2">
            <a:extLst>
              <a:ext uri="{FF2B5EF4-FFF2-40B4-BE49-F238E27FC236}">
                <a16:creationId xmlns:a16="http://schemas.microsoft.com/office/drawing/2014/main" id="{17070650-11E4-6746-B29C-B52D4A820833}"/>
              </a:ext>
            </a:extLst>
          </p:cNvPr>
          <p:cNvSpPr txBox="1">
            <a:spLocks/>
          </p:cNvSpPr>
          <p:nvPr/>
        </p:nvSpPr>
        <p:spPr>
          <a:xfrm>
            <a:off x="6360299" y="3638177"/>
            <a:ext cx="5071311" cy="1398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居民语言能力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提高公民意识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3373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B2ADAF5-4A96-D74F-941E-082E24D46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6903" y="272694"/>
            <a:ext cx="689415" cy="692506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7F352A3-6F13-794E-816F-E3F108B5FAF1}"/>
              </a:ext>
            </a:extLst>
          </p:cNvPr>
          <p:cNvCxnSpPr>
            <a:cxnSpLocks/>
          </p:cNvCxnSpPr>
          <p:nvPr/>
        </p:nvCxnSpPr>
        <p:spPr>
          <a:xfrm>
            <a:off x="271189" y="64445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30DB897-2F7D-3146-A6BC-386E5FD36DA8}"/>
              </a:ext>
            </a:extLst>
          </p:cNvPr>
          <p:cNvCxnSpPr>
            <a:cxnSpLocks/>
          </p:cNvCxnSpPr>
          <p:nvPr/>
        </p:nvCxnSpPr>
        <p:spPr>
          <a:xfrm>
            <a:off x="271189" y="10724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副標題 2">
            <a:extLst>
              <a:ext uri="{FF2B5EF4-FFF2-40B4-BE49-F238E27FC236}">
                <a16:creationId xmlns:a16="http://schemas.microsoft.com/office/drawing/2014/main" id="{EED4AA71-684F-2544-A31F-27D29E937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337208"/>
            <a:ext cx="9144000" cy="627992"/>
          </a:xfrm>
        </p:spPr>
        <p:txBody>
          <a:bodyPr>
            <a:normAutofit/>
          </a:bodyPr>
          <a:lstStyle/>
          <a:p>
            <a:pPr algn="l"/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社会及文化方面</a:t>
            </a:r>
          </a:p>
        </p:txBody>
      </p:sp>
      <p:sp>
        <p:nvSpPr>
          <p:cNvPr id="15" name="副標題 2">
            <a:extLst>
              <a:ext uri="{FF2B5EF4-FFF2-40B4-BE49-F238E27FC236}">
                <a16:creationId xmlns:a16="http://schemas.microsoft.com/office/drawing/2014/main" id="{17070650-11E4-6746-B29C-B52D4A820833}"/>
              </a:ext>
            </a:extLst>
          </p:cNvPr>
          <p:cNvSpPr txBox="1">
            <a:spLocks/>
          </p:cNvSpPr>
          <p:nvPr/>
        </p:nvSpPr>
        <p:spPr>
          <a:xfrm>
            <a:off x="6360299" y="2331439"/>
            <a:ext cx="5071311" cy="28542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交通恶化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城市变得更拥挤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生活不便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0896FB8-1A2B-E14C-AA7D-EDF0E6D9E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13" r="3268"/>
          <a:stretch/>
        </p:blipFill>
        <p:spPr>
          <a:xfrm>
            <a:off x="967990" y="1831444"/>
            <a:ext cx="5371766" cy="385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295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B2ADAF5-4A96-D74F-941E-082E24D46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6903" y="272694"/>
            <a:ext cx="689415" cy="692506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7F352A3-6F13-794E-816F-E3F108B5FAF1}"/>
              </a:ext>
            </a:extLst>
          </p:cNvPr>
          <p:cNvCxnSpPr>
            <a:cxnSpLocks/>
          </p:cNvCxnSpPr>
          <p:nvPr/>
        </p:nvCxnSpPr>
        <p:spPr>
          <a:xfrm>
            <a:off x="271189" y="64445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30DB897-2F7D-3146-A6BC-386E5FD36DA8}"/>
              </a:ext>
            </a:extLst>
          </p:cNvPr>
          <p:cNvCxnSpPr>
            <a:cxnSpLocks/>
          </p:cNvCxnSpPr>
          <p:nvPr/>
        </p:nvCxnSpPr>
        <p:spPr>
          <a:xfrm>
            <a:off x="271189" y="10724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副標題 2">
            <a:extLst>
              <a:ext uri="{FF2B5EF4-FFF2-40B4-BE49-F238E27FC236}">
                <a16:creationId xmlns:a16="http://schemas.microsoft.com/office/drawing/2014/main" id="{EED4AA71-684F-2544-A31F-27D29E937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337208"/>
            <a:ext cx="9144000" cy="627992"/>
          </a:xfrm>
        </p:spPr>
        <p:txBody>
          <a:bodyPr>
            <a:normAutofit/>
          </a:bodyPr>
          <a:lstStyle/>
          <a:p>
            <a:pPr algn="l"/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经济方面</a:t>
            </a:r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742FFC0D-5CE9-7B45-B120-9BCE136429B9}"/>
              </a:ext>
            </a:extLst>
          </p:cNvPr>
          <p:cNvSpPr txBox="1">
            <a:spLocks/>
          </p:cNvSpPr>
          <p:nvPr/>
        </p:nvSpPr>
        <p:spPr>
          <a:xfrm>
            <a:off x="1528340" y="5233034"/>
            <a:ext cx="5071311" cy="627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促进就业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15" name="副標題 2">
            <a:extLst>
              <a:ext uri="{FF2B5EF4-FFF2-40B4-BE49-F238E27FC236}">
                <a16:creationId xmlns:a16="http://schemas.microsoft.com/office/drawing/2014/main" id="{17070650-11E4-6746-B29C-B52D4A820833}"/>
              </a:ext>
            </a:extLst>
          </p:cNvPr>
          <p:cNvSpPr txBox="1">
            <a:spLocks/>
          </p:cNvSpPr>
          <p:nvPr/>
        </p:nvSpPr>
        <p:spPr>
          <a:xfrm>
            <a:off x="6870700" y="5233034"/>
            <a:ext cx="4423609" cy="627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通货膨胀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9" name="副標題 2">
            <a:extLst>
              <a:ext uri="{FF2B5EF4-FFF2-40B4-BE49-F238E27FC236}">
                <a16:creationId xmlns:a16="http://schemas.microsoft.com/office/drawing/2014/main" id="{99EA5EE6-D8FD-3445-B732-BC06F86FC56D}"/>
              </a:ext>
            </a:extLst>
          </p:cNvPr>
          <p:cNvSpPr txBox="1">
            <a:spLocks/>
          </p:cNvSpPr>
          <p:nvPr/>
        </p:nvSpPr>
        <p:spPr>
          <a:xfrm>
            <a:off x="1079498" y="2163885"/>
            <a:ext cx="2781302" cy="23104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200" dirty="0">
                <a:latin typeface="Songti SC" panose="02010600040101010101" pitchFamily="2" charset="-122"/>
                <a:ea typeface="Songti SC" panose="02010600040101010101" pitchFamily="2" charset="-122"/>
              </a:rPr>
              <a:t>提供职位</a:t>
            </a:r>
            <a:endParaRPr kumimoji="1" lang="en-US" altLang="zh-MO" sz="32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en-US" altLang="zh-MO" sz="11500" dirty="0">
                <a:latin typeface="Songti SC" panose="02010600040101010101" pitchFamily="2" charset="-122"/>
                <a:ea typeface="Songti SC" panose="02010600040101010101" pitchFamily="2" charset="-122"/>
              </a:rPr>
              <a:t>7</a:t>
            </a:r>
            <a:r>
              <a:rPr kumimoji="1" lang="zh-CN" altLang="zh-MO" sz="3500" dirty="0">
                <a:latin typeface="Songti SC" panose="02010600040101010101" pitchFamily="2" charset="-122"/>
                <a:ea typeface="Songti SC" panose="02010600040101010101" pitchFamily="2" charset="-122"/>
              </a:rPr>
              <a:t>万</a:t>
            </a:r>
            <a:endParaRPr kumimoji="1" lang="en-US" altLang="zh-CN" sz="35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en-US" altLang="zh-MO" sz="28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en-US" altLang="zh-CN" sz="28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A22C4F1B-CAFC-3C45-A232-EB5E900BAE61}"/>
              </a:ext>
            </a:extLst>
          </p:cNvPr>
          <p:cNvSpPr txBox="1">
            <a:spLocks/>
          </p:cNvSpPr>
          <p:nvPr/>
        </p:nvSpPr>
        <p:spPr>
          <a:xfrm>
            <a:off x="1528341" y="4581624"/>
            <a:ext cx="5071311" cy="5903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800" dirty="0">
                <a:latin typeface="Songti SC" panose="02010600040101010101" pitchFamily="2" charset="-122"/>
                <a:ea typeface="Songti SC" panose="02010600040101010101" pitchFamily="2" charset="-122"/>
              </a:rPr>
              <a:t>（以上数据不包含博彩从业员）</a:t>
            </a:r>
            <a:r>
              <a:rPr kumimoji="1" lang="zh-TW" altLang="zh-MO" sz="2800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endParaRPr kumimoji="1" lang="en-US" altLang="zh-MO" sz="28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en-US" altLang="zh-CN" sz="28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16" name="副標題 2">
            <a:extLst>
              <a:ext uri="{FF2B5EF4-FFF2-40B4-BE49-F238E27FC236}">
                <a16:creationId xmlns:a16="http://schemas.microsoft.com/office/drawing/2014/main" id="{C8A000B1-48DA-9640-B0D7-790BD85BBC24}"/>
              </a:ext>
            </a:extLst>
          </p:cNvPr>
          <p:cNvSpPr txBox="1">
            <a:spLocks/>
          </p:cNvSpPr>
          <p:nvPr/>
        </p:nvSpPr>
        <p:spPr>
          <a:xfrm>
            <a:off x="3860800" y="2163886"/>
            <a:ext cx="3352800" cy="2310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200" dirty="0">
                <a:latin typeface="Songti SC" panose="02010600040101010101" pitchFamily="2" charset="-122"/>
                <a:ea typeface="Songti SC" panose="02010600040101010101" pitchFamily="2" charset="-122"/>
              </a:rPr>
              <a:t>佔总就业人口</a:t>
            </a:r>
            <a:endParaRPr kumimoji="1" lang="en-US" altLang="zh-MO" sz="32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en-US" altLang="zh-MO" sz="11500" dirty="0">
                <a:latin typeface="Songti SC" panose="02010600040101010101" pitchFamily="2" charset="-122"/>
                <a:ea typeface="Songti SC" panose="02010600040101010101" pitchFamily="2" charset="-122"/>
              </a:rPr>
              <a:t>15</a:t>
            </a:r>
            <a:r>
              <a:rPr kumimoji="1" lang="en-US" altLang="zh-MO" sz="3500" dirty="0">
                <a:latin typeface="Songti SC" panose="02010600040101010101" pitchFamily="2" charset="-122"/>
                <a:ea typeface="Songti SC" panose="02010600040101010101" pitchFamily="2" charset="-122"/>
              </a:rPr>
              <a:t>%</a:t>
            </a:r>
            <a:endParaRPr kumimoji="1" lang="en-US" altLang="zh-CN" sz="35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en-US" altLang="zh-MO" sz="28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en-US" altLang="zh-CN" sz="28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17" name="副標題 2">
            <a:extLst>
              <a:ext uri="{FF2B5EF4-FFF2-40B4-BE49-F238E27FC236}">
                <a16:creationId xmlns:a16="http://schemas.microsoft.com/office/drawing/2014/main" id="{7AA15AB7-75CA-5F48-A346-BA9EBE8ED07C}"/>
              </a:ext>
            </a:extLst>
          </p:cNvPr>
          <p:cNvSpPr txBox="1">
            <a:spLocks/>
          </p:cNvSpPr>
          <p:nvPr/>
        </p:nvSpPr>
        <p:spPr>
          <a:xfrm>
            <a:off x="7213600" y="2163885"/>
            <a:ext cx="3905250" cy="23104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200" dirty="0">
                <a:latin typeface="Songti SC" panose="02010600040101010101" pitchFamily="2" charset="-122"/>
                <a:ea typeface="Songti SC" panose="02010600040101010101" pitchFamily="2" charset="-122"/>
              </a:rPr>
              <a:t>综合消费物价指数</a:t>
            </a:r>
            <a:endParaRPr kumimoji="1" lang="en-US" altLang="zh-MO" sz="32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r>
              <a:rPr kumimoji="1" lang="en-US" altLang="zh-MO" sz="115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2</a:t>
            </a:r>
            <a:r>
              <a:rPr kumimoji="1" lang="en-US" altLang="zh-MO" sz="96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~</a:t>
            </a:r>
            <a:r>
              <a:rPr kumimoji="1" lang="en-US" altLang="zh-MO" sz="115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4</a:t>
            </a:r>
            <a:r>
              <a:rPr kumimoji="1" lang="en-US" altLang="zh-MO" sz="3500" dirty="0">
                <a:solidFill>
                  <a:srgbClr val="FF0000"/>
                </a:solidFill>
                <a:latin typeface="Songti SC" panose="02010600040101010101" pitchFamily="2" charset="-122"/>
                <a:ea typeface="Songti SC" panose="02010600040101010101" pitchFamily="2" charset="-122"/>
              </a:rPr>
              <a:t>%</a:t>
            </a:r>
            <a:endParaRPr kumimoji="1" lang="en-US" altLang="zh-CN" sz="3500" dirty="0">
              <a:solidFill>
                <a:srgbClr val="FF0000"/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en-US" altLang="zh-MO" sz="28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en-US" altLang="zh-CN" sz="28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18" name="副標題 2">
            <a:extLst>
              <a:ext uri="{FF2B5EF4-FFF2-40B4-BE49-F238E27FC236}">
                <a16:creationId xmlns:a16="http://schemas.microsoft.com/office/drawing/2014/main" id="{9BAD0EC5-F233-9747-9C6D-D24849684B4A}"/>
              </a:ext>
            </a:extLst>
          </p:cNvPr>
          <p:cNvSpPr txBox="1">
            <a:spLocks/>
          </p:cNvSpPr>
          <p:nvPr/>
        </p:nvSpPr>
        <p:spPr>
          <a:xfrm>
            <a:off x="6870700" y="4573935"/>
            <a:ext cx="4423609" cy="5903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800" dirty="0">
                <a:latin typeface="Songti SC" panose="02010600040101010101" pitchFamily="2" charset="-122"/>
                <a:ea typeface="Songti SC" panose="02010600040101010101" pitchFamily="2" charset="-122"/>
              </a:rPr>
              <a:t>（超过</a:t>
            </a:r>
            <a:r>
              <a:rPr kumimoji="1" lang="en-US" altLang="zh-MO" sz="2800" dirty="0">
                <a:latin typeface="Songti SC" panose="02010600040101010101" pitchFamily="2" charset="-122"/>
                <a:ea typeface="Songti SC" panose="02010600040101010101" pitchFamily="2" charset="-122"/>
              </a:rPr>
              <a:t>3%</a:t>
            </a:r>
            <a:r>
              <a:rPr kumimoji="1" lang="zh-MO" altLang="en-US" sz="2800" dirty="0">
                <a:latin typeface="Songti SC" panose="02010600040101010101" pitchFamily="2" charset="-122"/>
                <a:ea typeface="Songti SC" panose="02010600040101010101" pitchFamily="2" charset="-122"/>
              </a:rPr>
              <a:t>代表严重</a:t>
            </a:r>
            <a:r>
              <a:rPr kumimoji="1" lang="zh-CN" altLang="en-US" sz="2800" dirty="0">
                <a:latin typeface="Songti SC" panose="02010600040101010101" pitchFamily="2" charset="-122"/>
                <a:ea typeface="Songti SC" panose="02010600040101010101" pitchFamily="2" charset="-122"/>
              </a:rPr>
              <a:t>）</a:t>
            </a:r>
            <a:r>
              <a:rPr kumimoji="1" lang="zh-TW" altLang="zh-MO" sz="2800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endParaRPr kumimoji="1" lang="en-US" altLang="zh-MO" sz="28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en-US" altLang="zh-CN" sz="28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1415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B2ADAF5-4A96-D74F-941E-082E24D46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6903" y="272694"/>
            <a:ext cx="689415" cy="692506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7F352A3-6F13-794E-816F-E3F108B5FAF1}"/>
              </a:ext>
            </a:extLst>
          </p:cNvPr>
          <p:cNvCxnSpPr>
            <a:cxnSpLocks/>
          </p:cNvCxnSpPr>
          <p:nvPr/>
        </p:nvCxnSpPr>
        <p:spPr>
          <a:xfrm>
            <a:off x="271189" y="64445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30DB897-2F7D-3146-A6BC-386E5FD36DA8}"/>
              </a:ext>
            </a:extLst>
          </p:cNvPr>
          <p:cNvCxnSpPr>
            <a:cxnSpLocks/>
          </p:cNvCxnSpPr>
          <p:nvPr/>
        </p:nvCxnSpPr>
        <p:spPr>
          <a:xfrm>
            <a:off x="271189" y="1072492"/>
            <a:ext cx="11649622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副標題 2">
            <a:extLst>
              <a:ext uri="{FF2B5EF4-FFF2-40B4-BE49-F238E27FC236}">
                <a16:creationId xmlns:a16="http://schemas.microsoft.com/office/drawing/2014/main" id="{EED4AA71-684F-2544-A31F-27D29E937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337208"/>
            <a:ext cx="9144000" cy="627992"/>
          </a:xfrm>
        </p:spPr>
        <p:txBody>
          <a:bodyPr>
            <a:normAutofit/>
          </a:bodyPr>
          <a:lstStyle/>
          <a:p>
            <a:pPr algn="l"/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环境方面</a:t>
            </a:r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742FFC0D-5CE9-7B45-B120-9BCE136429B9}"/>
              </a:ext>
            </a:extLst>
          </p:cNvPr>
          <p:cNvSpPr txBox="1">
            <a:spLocks/>
          </p:cNvSpPr>
          <p:nvPr/>
        </p:nvSpPr>
        <p:spPr>
          <a:xfrm>
            <a:off x="723898" y="5516916"/>
            <a:ext cx="5351500" cy="627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街道美化</a:t>
            </a:r>
          </a:p>
        </p:txBody>
      </p:sp>
      <p:sp>
        <p:nvSpPr>
          <p:cNvPr id="15" name="副標題 2">
            <a:extLst>
              <a:ext uri="{FF2B5EF4-FFF2-40B4-BE49-F238E27FC236}">
                <a16:creationId xmlns:a16="http://schemas.microsoft.com/office/drawing/2014/main" id="{17070650-11E4-6746-B29C-B52D4A820833}"/>
              </a:ext>
            </a:extLst>
          </p:cNvPr>
          <p:cNvSpPr txBox="1">
            <a:spLocks/>
          </p:cNvSpPr>
          <p:nvPr/>
        </p:nvSpPr>
        <p:spPr>
          <a:xfrm>
            <a:off x="6364941" y="5516916"/>
            <a:ext cx="5071311" cy="687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MO" altLang="en-US" sz="3600" dirty="0">
                <a:latin typeface="Songti SC" panose="02010600040101010101" pitchFamily="2" charset="-122"/>
                <a:ea typeface="Songti SC" panose="02010600040101010101" pitchFamily="2" charset="-122"/>
              </a:rPr>
              <a:t>文物被涂鸦</a:t>
            </a:r>
            <a:endParaRPr kumimoji="1" lang="en-US" altLang="zh-MO" sz="36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DEFC2CC-F424-BF48-81BD-3540E02E6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98" y="1569338"/>
            <a:ext cx="5351500" cy="361226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71064337-C363-0343-BDD8-DD70B83B6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941" y="1569338"/>
            <a:ext cx="5219327" cy="361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045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356</TotalTime>
  <Words>575</Words>
  <Application>Microsoft Macintosh PowerPoint</Application>
  <PresentationFormat>寬螢幕</PresentationFormat>
  <Paragraphs>64</Paragraphs>
  <Slides>11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新細明體</vt:lpstr>
      <vt:lpstr>Songti SC</vt:lpstr>
      <vt:lpstr>Arial</vt:lpstr>
      <vt:lpstr>Calibri</vt:lpstr>
      <vt:lpstr>Calibri Light</vt:lpstr>
      <vt:lpstr>Office 佈景主題</vt:lpstr>
      <vt:lpstr>澳门非博彩旅游业发展对当地居民的影响 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澳门半岛旅游业发展对当地居民的影响 </dc:title>
  <dc:creator>Boxworld Iong</dc:creator>
  <cp:lastModifiedBy>Boxworld Iong</cp:lastModifiedBy>
  <cp:revision>23</cp:revision>
  <dcterms:created xsi:type="dcterms:W3CDTF">2020-12-23T10:38:52Z</dcterms:created>
  <dcterms:modified xsi:type="dcterms:W3CDTF">2020-12-23T16:37:56Z</dcterms:modified>
</cp:coreProperties>
</file>

<file path=docProps/thumbnail.jpeg>
</file>